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1" r:id="rId3"/>
    <p:sldId id="282" r:id="rId4"/>
    <p:sldId id="279" r:id="rId5"/>
    <p:sldId id="283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CC9C-E6F5-B4A9-57AA-8F2B6A62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0838F-6EF2-8FB7-864F-0A6D5F9EA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7633A-8B32-0792-027F-8CCE4118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25F28-AB19-3495-5235-0AF626CE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F356C-C095-FC02-4186-4DBBB180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8DCD-E763-C31F-E326-1A891437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99CCA-4AA4-2A4F-157A-BE2616E7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D7669-6E91-5E17-22E3-0A11D48F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895C-AD27-E008-D64A-B9C30A63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638F-7875-C9AB-4D5C-35DE57F9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5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016C8-9727-4BA4-C8BC-B2E2C86D9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A2AA1-8154-94A8-BD24-32647E9D3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E883-AD93-3117-2B77-0A47A0A7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A6F1D-C927-C42B-AFFF-30F75213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84ADD-E560-FD93-F2A3-77BC9140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5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Arrow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6F1F-6E4C-484C-12D5-DCF7C2B5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281"/>
            <a:ext cx="6088117" cy="1325563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44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9349-A1DC-A3E9-D099-E115EA87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1897"/>
            <a:ext cx="6088117" cy="168438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9F4CD4-B58D-41AF-A89F-EBE0762053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769" y="664782"/>
            <a:ext cx="4908332" cy="24145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43E0EB-EA51-0CAC-3834-B056CCB343A8}"/>
              </a:ext>
            </a:extLst>
          </p:cNvPr>
          <p:cNvCxnSpPr/>
          <p:nvPr userDrawn="1"/>
        </p:nvCxnSpPr>
        <p:spPr>
          <a:xfrm>
            <a:off x="838200" y="723376"/>
            <a:ext cx="228600" cy="0"/>
          </a:xfrm>
          <a:prstGeom prst="straightConnector1">
            <a:avLst/>
          </a:prstGeom>
          <a:ln w="15875" cap="rnd">
            <a:solidFill>
              <a:srgbClr val="F7034B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505921C-B382-FE1D-9A8A-CCCDADD106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71285"/>
            <a:ext cx="4908332" cy="24145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 spc="100" baseline="0">
                <a:solidFill>
                  <a:srgbClr val="F7034B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75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-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8BA694-C566-73F1-E10B-B9D146B9D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4738" y="1669839"/>
            <a:ext cx="9409386" cy="4323689"/>
          </a:xfrm>
        </p:spPr>
        <p:txBody>
          <a:bodyPr lIns="0" tIns="0" rIns="0" bIns="0" numCol="2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F2F64D1-6794-CD19-5484-9EC292C645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4737" y="1290147"/>
            <a:ext cx="9409385" cy="2430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 spc="100" baseline="0">
                <a:solidFill>
                  <a:srgbClr val="2BC0C0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064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8BA694-C566-73F1-E10B-B9D146B9D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4738" y="1669839"/>
            <a:ext cx="9409386" cy="4323689"/>
          </a:xfrm>
        </p:spPr>
        <p:txBody>
          <a:bodyPr lIns="0" tIns="0" rIns="0" bIns="0" numCol="2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F2F64D1-6794-CD19-5484-9EC292C645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4737" y="1290147"/>
            <a:ext cx="9409385" cy="2430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 spc="100" baseline="0">
                <a:solidFill>
                  <a:srgbClr val="F7034B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34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BF4D-6DAF-C5A8-3BCC-970A0FA6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44D2-815E-1CEC-8D06-9B3310400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6E2C-03FA-626D-715B-C3886E4C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D37B4-E553-F61C-6DDD-DB05E807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59B63-8C61-3254-A3C0-B806BBA6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BBDA-ED04-B15E-67EF-3E13EF0A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4F851-BFD9-96A4-7A58-870162C8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99C3-6427-F31C-3BE6-011CE5F4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BBEB-6791-77F4-DE2D-4B1102BD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ACD17-D6C3-B124-E4FB-3D946B7D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9B26-7C21-CE1E-1BDC-784FA14B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4023-664D-820E-F60A-E6693CCC4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D0993-7981-2C09-582C-045BDE91C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145A1-2525-1A72-5A1E-7BADEDDB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0C6B5-7F6D-15A6-96CE-B2C1337A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8CA8-9B95-89D7-9C3C-F2F47521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FF1B-C71A-0779-E420-B8E72373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905F9-1C2E-7863-1EC0-C311D1D09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09B5C-6DF0-1425-E579-2F5793E82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0AFE0-8F3E-F762-5B52-97A37B007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526A5-C012-C579-26EC-E4DCCD9F7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98B13-355E-BB3A-2357-E130A445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F92DA-A588-A02B-23F5-1FCE9407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69AF4-0C6F-8831-8158-28DE30AE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BCF5-A976-1E35-229A-2647A745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9B495-37E2-055A-C0B2-68BD1457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7E63-D6BF-0337-0908-603485CB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9E401-E75E-1EAA-F19D-6B5B75F8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9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0A603-377D-CD4A-B000-6634E82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54A30-E39F-E7C5-D82C-DDBBD770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D682E-C7DA-67CA-3405-07112C9A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8EC7-1A39-2A3F-4F7B-6173CA92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4F84-44E7-EA6F-106D-FE81812E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88157-6C58-9FF6-6640-40035FCE3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4AD94-7A29-EDE7-F811-2C6C2906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8644E-B405-243F-AE15-0AAF0C74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B7618-6D56-849D-6995-B915144A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9707-1D81-F9C4-FB76-68746D73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F7D69-83F8-1BB0-6153-355094AC9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EE593-6E2C-D0DA-7606-5B89F526D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0D293-5DC6-D847-53DA-A7E59A68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97626-4B07-3599-762E-15B81E3F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3D00D-EEE2-AC8C-2D78-F609F4AE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DA1C8-0726-34A4-61D3-51E6A4EC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B0530-8B7E-6B93-40AF-7FCB62B72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9E62E-7964-33FD-C56D-DAD776BEE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6D1DB-FCC9-8F4E-967F-24966067FA98}" type="datetimeFigureOut">
              <a:rPr lang="en-US" smtClean="0"/>
              <a:t>5/26/23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7B56-C785-298A-93EE-36874AEE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86E0A-93AE-09EF-0377-443C13A60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57DD-0EE2-4948-A27E-6CE0263A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firreport.com/2023/03/06/2022-year-in-revie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hedfirreport.com/2020/08/31/netwalker-ransomware-in-1-hour/" TargetMode="External"/><Relationship Id="rId5" Type="http://schemas.openxmlformats.org/officeDocument/2006/relationships/hyperlink" Target="https://thedfirreport.com/2021/10/18/icedid-to-xinglocker-ransomware-in-24-hours/" TargetMode="External"/><Relationship Id="rId4" Type="http://schemas.openxmlformats.org/officeDocument/2006/relationships/hyperlink" Target="https://thedfirreport.com/2023/04/03/malicious-iso-file-leads-to-domain-wide-ransomwar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DEC8-645E-B6CC-A505-580BFAB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1459"/>
            <a:ext cx="536290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Welcome: </a:t>
            </a:r>
            <a:br>
              <a:rPr lang="en-US" dirty="0"/>
            </a:br>
            <a:r>
              <a:rPr lang="en-US" dirty="0"/>
              <a:t>The Critical Role of IT Admins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39C27-5C37-8D39-1E31-57FAB1DC3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10:00am - 10:30am EDT </a:t>
            </a:r>
            <a:r>
              <a:rPr lang="en-US" dirty="0">
                <a:solidFill>
                  <a:srgbClr val="F7034B"/>
                </a:solidFill>
              </a:rPr>
              <a:t>|</a:t>
            </a:r>
            <a:r>
              <a:rPr lang="en-US" dirty="0"/>
              <a:t> 4:00pm - 4:30pm CEST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40066-C2AA-1AFC-5D98-8FF530AB3C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40463"/>
            <a:ext cx="4908332" cy="241457"/>
          </a:xfrm>
        </p:spPr>
        <p:txBody>
          <a:bodyPr/>
          <a:lstStyle/>
          <a:p>
            <a:r>
              <a:rPr lang="en-US" dirty="0"/>
              <a:t>SESSION 01 — STARTING SOON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9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2">
            <a:extLst>
              <a:ext uri="{FF2B5EF4-FFF2-40B4-BE49-F238E27FC236}">
                <a16:creationId xmlns:a16="http://schemas.microsoft.com/office/drawing/2014/main" id="{8F986366-0989-551B-686B-C0F13F0963A4}"/>
              </a:ext>
            </a:extLst>
          </p:cNvPr>
          <p:cNvSpPr/>
          <p:nvPr/>
        </p:nvSpPr>
        <p:spPr>
          <a:xfrm flipV="1">
            <a:off x="813419" y="946128"/>
            <a:ext cx="10524199" cy="4965743"/>
          </a:xfrm>
          <a:custGeom>
            <a:avLst/>
            <a:gdLst>
              <a:gd name="connsiteX0" fmla="*/ 0 w 10512972"/>
              <a:gd name="connsiteY0" fmla="*/ 0 h 5913547"/>
              <a:gd name="connsiteX1" fmla="*/ 9527361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12972"/>
              <a:gd name="connsiteY0" fmla="*/ 0 h 5913547"/>
              <a:gd name="connsiteX1" fmla="*/ 10021347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23482"/>
              <a:gd name="connsiteY0" fmla="*/ 0 h 5913547"/>
              <a:gd name="connsiteX1" fmla="*/ 10021347 w 10523482"/>
              <a:gd name="connsiteY1" fmla="*/ 0 h 5913547"/>
              <a:gd name="connsiteX2" fmla="*/ 10523482 w 10523482"/>
              <a:gd name="connsiteY2" fmla="*/ 502135 h 5913547"/>
              <a:gd name="connsiteX3" fmla="*/ 10512972 w 10523482"/>
              <a:gd name="connsiteY3" fmla="*/ 5913547 h 5913547"/>
              <a:gd name="connsiteX4" fmla="*/ 0 w 10523482"/>
              <a:gd name="connsiteY4" fmla="*/ 5913547 h 5913547"/>
              <a:gd name="connsiteX5" fmla="*/ 0 w 10523482"/>
              <a:gd name="connsiteY5" fmla="*/ 0 h 5913547"/>
              <a:gd name="connsiteX0" fmla="*/ 0 w 10523482"/>
              <a:gd name="connsiteY0" fmla="*/ 0 h 5913547"/>
              <a:gd name="connsiteX1" fmla="*/ 10021347 w 10523482"/>
              <a:gd name="connsiteY1" fmla="*/ 0 h 5913547"/>
              <a:gd name="connsiteX2" fmla="*/ 10523482 w 10523482"/>
              <a:gd name="connsiteY2" fmla="*/ 502135 h 5913547"/>
              <a:gd name="connsiteX3" fmla="*/ 10512972 w 10523482"/>
              <a:gd name="connsiteY3" fmla="*/ 4141784 h 5913547"/>
              <a:gd name="connsiteX4" fmla="*/ 0 w 10523482"/>
              <a:gd name="connsiteY4" fmla="*/ 5913547 h 5913547"/>
              <a:gd name="connsiteX5" fmla="*/ 0 w 10523482"/>
              <a:gd name="connsiteY5" fmla="*/ 0 h 5913547"/>
              <a:gd name="connsiteX0" fmla="*/ 10511 w 10533993"/>
              <a:gd name="connsiteY0" fmla="*/ 0 h 4199308"/>
              <a:gd name="connsiteX1" fmla="*/ 10031858 w 10533993"/>
              <a:gd name="connsiteY1" fmla="*/ 0 h 4199308"/>
              <a:gd name="connsiteX2" fmla="*/ 10533993 w 10533993"/>
              <a:gd name="connsiteY2" fmla="*/ 502135 h 4199308"/>
              <a:gd name="connsiteX3" fmla="*/ 10523483 w 10533993"/>
              <a:gd name="connsiteY3" fmla="*/ 4141784 h 4199308"/>
              <a:gd name="connsiteX4" fmla="*/ 0 w 10533993"/>
              <a:gd name="connsiteY4" fmla="*/ 4199308 h 4199308"/>
              <a:gd name="connsiteX5" fmla="*/ 10511 w 10533993"/>
              <a:gd name="connsiteY5" fmla="*/ 0 h 4199308"/>
              <a:gd name="connsiteX0" fmla="*/ 10511 w 10533993"/>
              <a:gd name="connsiteY0" fmla="*/ 0 h 4199308"/>
              <a:gd name="connsiteX1" fmla="*/ 10031858 w 10533993"/>
              <a:gd name="connsiteY1" fmla="*/ 0 h 4199308"/>
              <a:gd name="connsiteX2" fmla="*/ 10533993 w 10533993"/>
              <a:gd name="connsiteY2" fmla="*/ 502135 h 4199308"/>
              <a:gd name="connsiteX3" fmla="*/ 10512973 w 10533993"/>
              <a:gd name="connsiteY3" fmla="*/ 4164794 h 4199308"/>
              <a:gd name="connsiteX4" fmla="*/ 0 w 10533993"/>
              <a:gd name="connsiteY4" fmla="*/ 4199308 h 4199308"/>
              <a:gd name="connsiteX5" fmla="*/ 10511 w 10533993"/>
              <a:gd name="connsiteY5" fmla="*/ 0 h 4199308"/>
              <a:gd name="connsiteX0" fmla="*/ 10511 w 10533993"/>
              <a:gd name="connsiteY0" fmla="*/ 0 h 4176299"/>
              <a:gd name="connsiteX1" fmla="*/ 10031858 w 10533993"/>
              <a:gd name="connsiteY1" fmla="*/ 0 h 4176299"/>
              <a:gd name="connsiteX2" fmla="*/ 10533993 w 10533993"/>
              <a:gd name="connsiteY2" fmla="*/ 502135 h 4176299"/>
              <a:gd name="connsiteX3" fmla="*/ 10512973 w 10533993"/>
              <a:gd name="connsiteY3" fmla="*/ 4164794 h 4176299"/>
              <a:gd name="connsiteX4" fmla="*/ 0 w 10533993"/>
              <a:gd name="connsiteY4" fmla="*/ 4176299 h 4176299"/>
              <a:gd name="connsiteX5" fmla="*/ 10511 w 10533993"/>
              <a:gd name="connsiteY5" fmla="*/ 0 h 4176299"/>
              <a:gd name="connsiteX0" fmla="*/ 10511 w 10533993"/>
              <a:gd name="connsiteY0" fmla="*/ 0 h 4176300"/>
              <a:gd name="connsiteX1" fmla="*/ 10031858 w 10533993"/>
              <a:gd name="connsiteY1" fmla="*/ 0 h 4176300"/>
              <a:gd name="connsiteX2" fmla="*/ 10533993 w 10533993"/>
              <a:gd name="connsiteY2" fmla="*/ 502135 h 4176300"/>
              <a:gd name="connsiteX3" fmla="*/ 10523484 w 10533993"/>
              <a:gd name="connsiteY3" fmla="*/ 4176300 h 4176300"/>
              <a:gd name="connsiteX4" fmla="*/ 0 w 10533993"/>
              <a:gd name="connsiteY4" fmla="*/ 4176299 h 4176300"/>
              <a:gd name="connsiteX5" fmla="*/ 10511 w 10533993"/>
              <a:gd name="connsiteY5" fmla="*/ 0 h 4176300"/>
              <a:gd name="connsiteX0" fmla="*/ 10511 w 10533993"/>
              <a:gd name="connsiteY0" fmla="*/ 0 h 4176300"/>
              <a:gd name="connsiteX1" fmla="*/ 10031858 w 10533993"/>
              <a:gd name="connsiteY1" fmla="*/ 0 h 4176300"/>
              <a:gd name="connsiteX2" fmla="*/ 10533993 w 10533993"/>
              <a:gd name="connsiteY2" fmla="*/ 502135 h 4176300"/>
              <a:gd name="connsiteX3" fmla="*/ 10523484 w 10533993"/>
              <a:gd name="connsiteY3" fmla="*/ 4176300 h 4176300"/>
              <a:gd name="connsiteX4" fmla="*/ 0 w 10533993"/>
              <a:gd name="connsiteY4" fmla="*/ 4176299 h 4176300"/>
              <a:gd name="connsiteX5" fmla="*/ 10511 w 10533993"/>
              <a:gd name="connsiteY5" fmla="*/ 0 h 4176300"/>
              <a:gd name="connsiteX0" fmla="*/ 717 w 10524199"/>
              <a:gd name="connsiteY0" fmla="*/ 0 h 4176300"/>
              <a:gd name="connsiteX1" fmla="*/ 10022064 w 10524199"/>
              <a:gd name="connsiteY1" fmla="*/ 0 h 4176300"/>
              <a:gd name="connsiteX2" fmla="*/ 10524199 w 10524199"/>
              <a:gd name="connsiteY2" fmla="*/ 502135 h 4176300"/>
              <a:gd name="connsiteX3" fmla="*/ 10513690 w 10524199"/>
              <a:gd name="connsiteY3" fmla="*/ 4176300 h 4176300"/>
              <a:gd name="connsiteX4" fmla="*/ 4383 w 10524199"/>
              <a:gd name="connsiteY4" fmla="*/ 4176299 h 4176300"/>
              <a:gd name="connsiteX5" fmla="*/ 717 w 10524199"/>
              <a:gd name="connsiteY5" fmla="*/ 0 h 41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4199" h="4176300">
                <a:moveTo>
                  <a:pt x="717" y="0"/>
                </a:moveTo>
                <a:lnTo>
                  <a:pt x="10022064" y="0"/>
                </a:lnTo>
                <a:lnTo>
                  <a:pt x="10524199" y="502135"/>
                </a:lnTo>
                <a:cubicBezTo>
                  <a:pt x="10520696" y="2305939"/>
                  <a:pt x="10517193" y="2372496"/>
                  <a:pt x="10513690" y="4176300"/>
                </a:cubicBezTo>
                <a:lnTo>
                  <a:pt x="4383" y="4176299"/>
                </a:lnTo>
                <a:cubicBezTo>
                  <a:pt x="7887" y="2776530"/>
                  <a:pt x="-2787" y="1399769"/>
                  <a:pt x="717" y="0"/>
                </a:cubicBezTo>
                <a:close/>
              </a:path>
            </a:pathLst>
          </a:custGeom>
          <a:solidFill>
            <a:schemeClr val="tx1">
              <a:alpha val="653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9EE1C0C-1F25-3361-BDFB-A6DCD0E7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8" y="6374"/>
            <a:ext cx="9990080" cy="624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156F09-F59F-53F0-30C9-F1246FE6F99B}"/>
              </a:ext>
            </a:extLst>
          </p:cNvPr>
          <p:cNvSpPr txBox="1"/>
          <p:nvPr/>
        </p:nvSpPr>
        <p:spPr>
          <a:xfrm>
            <a:off x="813419" y="6164986"/>
            <a:ext cx="105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PRIORITY: “Reduce/control the self-install attack surface.” — Jon </a:t>
            </a:r>
            <a:r>
              <a:rPr lang="en-US" dirty="0" err="1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Hencinski</a:t>
            </a:r>
            <a:endParaRPr lang="en-US" dirty="0">
              <a:solidFill>
                <a:schemeClr val="bg1"/>
              </a:solidFill>
              <a:latin typeface="Roboto Mono" pitchFamily="49" charset="0"/>
              <a:ea typeface="Roboto Mono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26F96-4703-996A-CEB9-011ABD7BB37A}"/>
              </a:ext>
            </a:extLst>
          </p:cNvPr>
          <p:cNvSpPr txBox="1"/>
          <p:nvPr/>
        </p:nvSpPr>
        <p:spPr>
          <a:xfrm>
            <a:off x="1576137" y="1647680"/>
            <a:ext cx="333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Often automated. Weakest links in attack chain to break. Nip it in the bud.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C0AAC-5188-B562-C5AB-C93A06443E1C}"/>
              </a:ext>
            </a:extLst>
          </p:cNvPr>
          <p:cNvSpPr txBox="1"/>
          <p:nvPr/>
        </p:nvSpPr>
        <p:spPr>
          <a:xfrm>
            <a:off x="5289885" y="1652740"/>
            <a:ext cx="333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Shifting to hands-on-keyboard.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F4A6391-5CA8-C00C-96F6-F3B7EB5D2798}"/>
              </a:ext>
            </a:extLst>
          </p:cNvPr>
          <p:cNvSpPr/>
          <p:nvPr/>
        </p:nvSpPr>
        <p:spPr>
          <a:xfrm>
            <a:off x="1461837" y="84221"/>
            <a:ext cx="9268325" cy="75786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99000">
                <a:srgbClr val="F7034B"/>
              </a:gs>
            </a:gsLst>
            <a:lin ang="216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59EFF-6024-81ED-46F8-EDB606B20514}"/>
              </a:ext>
            </a:extLst>
          </p:cNvPr>
          <p:cNvSpPr txBox="1"/>
          <p:nvPr/>
        </p:nvSpPr>
        <p:spPr>
          <a:xfrm>
            <a:off x="1576137" y="291585"/>
            <a:ext cx="689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51515"/>
                </a:solidFill>
                <a:latin typeface="Roboto Mono" pitchFamily="49" charset="0"/>
                <a:ea typeface="Roboto Mono" pitchFamily="49" charset="0"/>
              </a:rPr>
              <a:t>Cost / Impact / Expertise Needed to Address</a:t>
            </a:r>
          </a:p>
        </p:txBody>
      </p:sp>
    </p:spTree>
    <p:extLst>
      <p:ext uri="{BB962C8B-B14F-4D97-AF65-F5344CB8AC3E}">
        <p14:creationId xmlns:p14="http://schemas.microsoft.com/office/powerpoint/2010/main" val="22946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22">
            <a:extLst>
              <a:ext uri="{FF2B5EF4-FFF2-40B4-BE49-F238E27FC236}">
                <a16:creationId xmlns:a16="http://schemas.microsoft.com/office/drawing/2014/main" id="{21477453-2E33-301B-CE47-34735F258B58}"/>
              </a:ext>
            </a:extLst>
          </p:cNvPr>
          <p:cNvSpPr/>
          <p:nvPr/>
        </p:nvSpPr>
        <p:spPr>
          <a:xfrm flipV="1">
            <a:off x="838200" y="605584"/>
            <a:ext cx="10523482" cy="5646832"/>
          </a:xfrm>
          <a:custGeom>
            <a:avLst/>
            <a:gdLst>
              <a:gd name="connsiteX0" fmla="*/ 0 w 10512972"/>
              <a:gd name="connsiteY0" fmla="*/ 0 h 5913547"/>
              <a:gd name="connsiteX1" fmla="*/ 9527361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12972"/>
              <a:gd name="connsiteY0" fmla="*/ 0 h 5913547"/>
              <a:gd name="connsiteX1" fmla="*/ 10021347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23482"/>
              <a:gd name="connsiteY0" fmla="*/ 0 h 5913547"/>
              <a:gd name="connsiteX1" fmla="*/ 10021347 w 10523482"/>
              <a:gd name="connsiteY1" fmla="*/ 0 h 5913547"/>
              <a:gd name="connsiteX2" fmla="*/ 10523482 w 10523482"/>
              <a:gd name="connsiteY2" fmla="*/ 502135 h 5913547"/>
              <a:gd name="connsiteX3" fmla="*/ 10512972 w 10523482"/>
              <a:gd name="connsiteY3" fmla="*/ 5913547 h 5913547"/>
              <a:gd name="connsiteX4" fmla="*/ 0 w 10523482"/>
              <a:gd name="connsiteY4" fmla="*/ 5913547 h 5913547"/>
              <a:gd name="connsiteX5" fmla="*/ 0 w 10523482"/>
              <a:gd name="connsiteY5" fmla="*/ 0 h 59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3482" h="5913547">
                <a:moveTo>
                  <a:pt x="0" y="0"/>
                </a:moveTo>
                <a:lnTo>
                  <a:pt x="10021347" y="0"/>
                </a:lnTo>
                <a:lnTo>
                  <a:pt x="10523482" y="502135"/>
                </a:lnTo>
                <a:cubicBezTo>
                  <a:pt x="10519979" y="2305939"/>
                  <a:pt x="10516475" y="4109743"/>
                  <a:pt x="10512972" y="5913547"/>
                </a:cubicBezTo>
                <a:lnTo>
                  <a:pt x="0" y="591354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53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85EF-37E6-794B-A3ED-A25DBA4B0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8179" y="4528256"/>
            <a:ext cx="4093503" cy="785696"/>
          </a:xfrm>
        </p:spPr>
        <p:txBody>
          <a:bodyPr>
            <a:normAutofit/>
          </a:bodyPr>
          <a:lstStyle/>
          <a:p>
            <a:r>
              <a:rPr lang="en-US" sz="1800" spc="50" dirty="0">
                <a:solidFill>
                  <a:srgbClr val="2BC0C0"/>
                </a:solidFill>
              </a:rPr>
              <a:t>Jon </a:t>
            </a:r>
            <a:r>
              <a:rPr lang="en-US" sz="1800" spc="50" dirty="0" err="1">
                <a:solidFill>
                  <a:srgbClr val="2BC0C0"/>
                </a:solidFill>
              </a:rPr>
              <a:t>Hencinski</a:t>
            </a:r>
            <a:endParaRPr lang="en-US" sz="1800" spc="50" dirty="0">
              <a:solidFill>
                <a:srgbClr val="2BC0C0"/>
              </a:solidFill>
            </a:endParaRPr>
          </a:p>
          <a:p>
            <a:r>
              <a:rPr lang="en-US" sz="1400" spc="50" dirty="0">
                <a:solidFill>
                  <a:schemeClr val="bg1"/>
                </a:solidFill>
              </a:rPr>
              <a:t>VP Security Operations at Excel</a:t>
            </a:r>
          </a:p>
        </p:txBody>
      </p:sp>
      <p:pic>
        <p:nvPicPr>
          <p:cNvPr id="8" name="Picture 7" descr="A picture containing human face, portrait, human beard, person&#10;&#10;Description automatically generated">
            <a:extLst>
              <a:ext uri="{FF2B5EF4-FFF2-40B4-BE49-F238E27FC236}">
                <a16:creationId xmlns:a16="http://schemas.microsoft.com/office/drawing/2014/main" id="{6E1663ED-6873-AB40-3D84-188E0C815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92" y="1740568"/>
            <a:ext cx="2540000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BAAC93-73F6-23E0-33E9-7072B19A66D0}"/>
              </a:ext>
            </a:extLst>
          </p:cNvPr>
          <p:cNvSpPr txBox="1"/>
          <p:nvPr/>
        </p:nvSpPr>
        <p:spPr>
          <a:xfrm>
            <a:off x="1988113" y="2598003"/>
            <a:ext cx="494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“Tech gives you viz, </a:t>
            </a:r>
            <a:r>
              <a:rPr lang="en-US" sz="2400" dirty="0">
                <a:solidFill>
                  <a:srgbClr val="2BC0C0"/>
                </a:solidFill>
                <a:latin typeface="Roboto Mono" pitchFamily="49" charset="0"/>
                <a:ea typeface="Roboto Mono" pitchFamily="49" charset="0"/>
              </a:rPr>
              <a:t>configs</a:t>
            </a:r>
            <a:r>
              <a:rPr lang="en-US" sz="2400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 are how you win.”</a:t>
            </a:r>
          </a:p>
        </p:txBody>
      </p:sp>
    </p:spTree>
    <p:extLst>
      <p:ext uri="{BB962C8B-B14F-4D97-AF65-F5344CB8AC3E}">
        <p14:creationId xmlns:p14="http://schemas.microsoft.com/office/powerpoint/2010/main" val="89597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22">
            <a:extLst>
              <a:ext uri="{FF2B5EF4-FFF2-40B4-BE49-F238E27FC236}">
                <a16:creationId xmlns:a16="http://schemas.microsoft.com/office/drawing/2014/main" id="{21477453-2E33-301B-CE47-34735F258B58}"/>
              </a:ext>
            </a:extLst>
          </p:cNvPr>
          <p:cNvSpPr/>
          <p:nvPr/>
        </p:nvSpPr>
        <p:spPr>
          <a:xfrm flipV="1">
            <a:off x="838200" y="605584"/>
            <a:ext cx="10523482" cy="5646832"/>
          </a:xfrm>
          <a:custGeom>
            <a:avLst/>
            <a:gdLst>
              <a:gd name="connsiteX0" fmla="*/ 0 w 10512972"/>
              <a:gd name="connsiteY0" fmla="*/ 0 h 5913547"/>
              <a:gd name="connsiteX1" fmla="*/ 9527361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12972"/>
              <a:gd name="connsiteY0" fmla="*/ 0 h 5913547"/>
              <a:gd name="connsiteX1" fmla="*/ 10021347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23482"/>
              <a:gd name="connsiteY0" fmla="*/ 0 h 5913547"/>
              <a:gd name="connsiteX1" fmla="*/ 10021347 w 10523482"/>
              <a:gd name="connsiteY1" fmla="*/ 0 h 5913547"/>
              <a:gd name="connsiteX2" fmla="*/ 10523482 w 10523482"/>
              <a:gd name="connsiteY2" fmla="*/ 502135 h 5913547"/>
              <a:gd name="connsiteX3" fmla="*/ 10512972 w 10523482"/>
              <a:gd name="connsiteY3" fmla="*/ 5913547 h 5913547"/>
              <a:gd name="connsiteX4" fmla="*/ 0 w 10523482"/>
              <a:gd name="connsiteY4" fmla="*/ 5913547 h 5913547"/>
              <a:gd name="connsiteX5" fmla="*/ 0 w 10523482"/>
              <a:gd name="connsiteY5" fmla="*/ 0 h 59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3482" h="5913547">
                <a:moveTo>
                  <a:pt x="0" y="0"/>
                </a:moveTo>
                <a:lnTo>
                  <a:pt x="10021347" y="0"/>
                </a:lnTo>
                <a:lnTo>
                  <a:pt x="10523482" y="502135"/>
                </a:lnTo>
                <a:cubicBezTo>
                  <a:pt x="10519979" y="2305939"/>
                  <a:pt x="10516475" y="4109743"/>
                  <a:pt x="10512972" y="5913547"/>
                </a:cubicBezTo>
                <a:lnTo>
                  <a:pt x="0" y="591354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53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CEABCEA-D9E3-F44E-4F0D-27980AA9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08" y="1183715"/>
            <a:ext cx="5812790" cy="1263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8304-9F41-0A70-5B1E-9430B0DB3FA8}"/>
              </a:ext>
            </a:extLst>
          </p:cNvPr>
          <p:cNvSpPr txBox="1"/>
          <p:nvPr/>
        </p:nvSpPr>
        <p:spPr>
          <a:xfrm>
            <a:off x="1761565" y="2608637"/>
            <a:ext cx="496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https://</a:t>
            </a:r>
            <a:r>
              <a:rPr lang="en-US" dirty="0" err="1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thedfirreport.com</a:t>
            </a:r>
            <a:r>
              <a:rPr lang="en-US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9FFBE-52E3-1D05-4479-C1D7081AD55C}"/>
              </a:ext>
            </a:extLst>
          </p:cNvPr>
          <p:cNvSpPr txBox="1"/>
          <p:nvPr/>
        </p:nvSpPr>
        <p:spPr>
          <a:xfrm>
            <a:off x="1667435" y="3429000"/>
            <a:ext cx="714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3"/>
              </a:rPr>
              <a:t>2022 Year in Review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4"/>
              </a:rPr>
              <a:t>Malicious ISO File Leads to Domain-Wide Ransomware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hlinkClick r:id="rId5"/>
              </a:rPr>
              <a:t>IcedID</a:t>
            </a:r>
            <a:r>
              <a:rPr lang="en-US" dirty="0">
                <a:solidFill>
                  <a:schemeClr val="bg1"/>
                </a:solidFill>
                <a:hlinkClick r:id="rId5"/>
              </a:rPr>
              <a:t> to </a:t>
            </a:r>
            <a:r>
              <a:rPr lang="en-US" dirty="0" err="1">
                <a:solidFill>
                  <a:schemeClr val="bg1"/>
                </a:solidFill>
                <a:hlinkClick r:id="rId5"/>
              </a:rPr>
              <a:t>XingLocker</a:t>
            </a:r>
            <a:r>
              <a:rPr lang="en-US" dirty="0">
                <a:solidFill>
                  <a:schemeClr val="bg1"/>
                </a:solidFill>
                <a:hlinkClick r:id="rId5"/>
              </a:rPr>
              <a:t> Ransomware in 24 Hours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hlinkClick r:id="rId6"/>
              </a:rPr>
              <a:t>NetWalker</a:t>
            </a:r>
            <a:r>
              <a:rPr lang="en-US" dirty="0">
                <a:solidFill>
                  <a:schemeClr val="bg1"/>
                </a:solidFill>
                <a:hlinkClick r:id="rId6"/>
              </a:rPr>
              <a:t> Ransomware in 1 Hour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0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22">
            <a:extLst>
              <a:ext uri="{FF2B5EF4-FFF2-40B4-BE49-F238E27FC236}">
                <a16:creationId xmlns:a16="http://schemas.microsoft.com/office/drawing/2014/main" id="{21477453-2E33-301B-CE47-34735F258B58}"/>
              </a:ext>
            </a:extLst>
          </p:cNvPr>
          <p:cNvSpPr/>
          <p:nvPr/>
        </p:nvSpPr>
        <p:spPr>
          <a:xfrm flipV="1">
            <a:off x="838200" y="605584"/>
            <a:ext cx="10523482" cy="5646832"/>
          </a:xfrm>
          <a:custGeom>
            <a:avLst/>
            <a:gdLst>
              <a:gd name="connsiteX0" fmla="*/ 0 w 10512972"/>
              <a:gd name="connsiteY0" fmla="*/ 0 h 5913547"/>
              <a:gd name="connsiteX1" fmla="*/ 9527361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12972"/>
              <a:gd name="connsiteY0" fmla="*/ 0 h 5913547"/>
              <a:gd name="connsiteX1" fmla="*/ 10021347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23482"/>
              <a:gd name="connsiteY0" fmla="*/ 0 h 5913547"/>
              <a:gd name="connsiteX1" fmla="*/ 10021347 w 10523482"/>
              <a:gd name="connsiteY1" fmla="*/ 0 h 5913547"/>
              <a:gd name="connsiteX2" fmla="*/ 10523482 w 10523482"/>
              <a:gd name="connsiteY2" fmla="*/ 502135 h 5913547"/>
              <a:gd name="connsiteX3" fmla="*/ 10512972 w 10523482"/>
              <a:gd name="connsiteY3" fmla="*/ 5913547 h 5913547"/>
              <a:gd name="connsiteX4" fmla="*/ 0 w 10523482"/>
              <a:gd name="connsiteY4" fmla="*/ 5913547 h 5913547"/>
              <a:gd name="connsiteX5" fmla="*/ 0 w 10523482"/>
              <a:gd name="connsiteY5" fmla="*/ 0 h 59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3482" h="5913547">
                <a:moveTo>
                  <a:pt x="0" y="0"/>
                </a:moveTo>
                <a:lnTo>
                  <a:pt x="10021347" y="0"/>
                </a:lnTo>
                <a:lnTo>
                  <a:pt x="10523482" y="502135"/>
                </a:lnTo>
                <a:cubicBezTo>
                  <a:pt x="10519979" y="2305939"/>
                  <a:pt x="10516475" y="4109743"/>
                  <a:pt x="10512972" y="5913547"/>
                </a:cubicBezTo>
                <a:lnTo>
                  <a:pt x="0" y="591354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53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CEABCEA-D9E3-F44E-4F0D-27980AA9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79" y="814383"/>
            <a:ext cx="3282951" cy="713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8304-9F41-0A70-5B1E-9430B0DB3FA8}"/>
              </a:ext>
            </a:extLst>
          </p:cNvPr>
          <p:cNvSpPr txBox="1"/>
          <p:nvPr/>
        </p:nvSpPr>
        <p:spPr>
          <a:xfrm>
            <a:off x="4766422" y="986559"/>
            <a:ext cx="496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Mono" pitchFamily="49" charset="0"/>
                <a:ea typeface="Roboto Mono" pitchFamily="49" charset="0"/>
              </a:rPr>
              <a:t>2022 Year in Review </a:t>
            </a:r>
            <a:r>
              <a:rPr lang="en-US" dirty="0" err="1">
                <a:solidFill>
                  <a:srgbClr val="2BC0C0"/>
                </a:solidFill>
                <a:latin typeface="Roboto Mono" pitchFamily="49" charset="0"/>
                <a:ea typeface="Roboto Mono" pitchFamily="49" charset="0"/>
              </a:rPr>
              <a:t>tl;dr</a:t>
            </a:r>
            <a:endParaRPr lang="en-US" dirty="0">
              <a:solidFill>
                <a:srgbClr val="2BC0C0"/>
              </a:solidFill>
              <a:latin typeface="Roboto Mono" pitchFamily="49" charset="0"/>
              <a:ea typeface="Roboto Mono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9FFBE-52E3-1D05-4479-C1D7081AD55C}"/>
              </a:ext>
            </a:extLst>
          </p:cNvPr>
          <p:cNvSpPr txBox="1"/>
          <p:nvPr/>
        </p:nvSpPr>
        <p:spPr>
          <a:xfrm>
            <a:off x="1154579" y="1991171"/>
            <a:ext cx="5056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C0C0"/>
                </a:solidFill>
              </a:rPr>
              <a:t>Initial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Nearly 7 in 10 gained access via phishing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Shift from macros to ISO and ZIP files containing LNK shortcuts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2BC0C0"/>
                </a:solidFill>
              </a:rPr>
              <a:t>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Scheduled task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Creating local admin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Rise in remote access tool abuse (</a:t>
            </a:r>
            <a:r>
              <a:rPr lang="en-US" dirty="0" err="1">
                <a:solidFill>
                  <a:schemeClr val="bg1"/>
                </a:solidFill>
              </a:rPr>
              <a:t>Atera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AnyDesk</a:t>
            </a:r>
            <a:r>
              <a:rPr lang="en-US" dirty="0">
                <a:solidFill>
                  <a:schemeClr val="bg1"/>
                </a:solidFill>
              </a:rPr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2BC0C0"/>
                </a:solidFill>
              </a:rPr>
              <a:t>Credential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Nearly half of attacks targeted LSASS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D54CA-9DEF-F97C-D0BC-70DC7AF982AD}"/>
              </a:ext>
            </a:extLst>
          </p:cNvPr>
          <p:cNvSpPr txBox="1"/>
          <p:nvPr/>
        </p:nvSpPr>
        <p:spPr>
          <a:xfrm>
            <a:off x="6305027" y="1991171"/>
            <a:ext cx="5056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C0C0"/>
                </a:solidFill>
              </a:rPr>
              <a:t>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AdFind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Invoke-</a:t>
            </a:r>
            <a:r>
              <a:rPr lang="en-US" dirty="0" err="1">
                <a:solidFill>
                  <a:schemeClr val="bg1"/>
                </a:solidFill>
              </a:rPr>
              <a:t>ShareFinder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2BC0C0"/>
                </a:solidFill>
              </a:rPr>
              <a:t>Lateral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RDP &amp; SMB/Windows Admin Shares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WMI or </a:t>
            </a:r>
            <a:r>
              <a:rPr lang="en-US" dirty="0" err="1">
                <a:solidFill>
                  <a:schemeClr val="bg1"/>
                </a:solidFill>
              </a:rPr>
              <a:t>PsExec</a:t>
            </a:r>
            <a:r>
              <a:rPr lang="en-US" dirty="0">
                <a:solidFill>
                  <a:schemeClr val="bg1"/>
                </a:solidFill>
              </a:rPr>
              <a:t> for execution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2BC0C0"/>
                </a:solidFill>
              </a:rPr>
              <a:t>Exfiltration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Rclone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0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2">
            <a:extLst>
              <a:ext uri="{FF2B5EF4-FFF2-40B4-BE49-F238E27FC236}">
                <a16:creationId xmlns:a16="http://schemas.microsoft.com/office/drawing/2014/main" id="{8F986366-0989-551B-686B-C0F13F0963A4}"/>
              </a:ext>
            </a:extLst>
          </p:cNvPr>
          <p:cNvSpPr/>
          <p:nvPr/>
        </p:nvSpPr>
        <p:spPr>
          <a:xfrm flipV="1">
            <a:off x="430305" y="228598"/>
            <a:ext cx="11268635" cy="6441142"/>
          </a:xfrm>
          <a:custGeom>
            <a:avLst/>
            <a:gdLst>
              <a:gd name="connsiteX0" fmla="*/ 0 w 10512972"/>
              <a:gd name="connsiteY0" fmla="*/ 0 h 5913547"/>
              <a:gd name="connsiteX1" fmla="*/ 9527361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12972"/>
              <a:gd name="connsiteY0" fmla="*/ 0 h 5913547"/>
              <a:gd name="connsiteX1" fmla="*/ 10021347 w 10512972"/>
              <a:gd name="connsiteY1" fmla="*/ 0 h 5913547"/>
              <a:gd name="connsiteX2" fmla="*/ 10512972 w 10512972"/>
              <a:gd name="connsiteY2" fmla="*/ 985611 h 5913547"/>
              <a:gd name="connsiteX3" fmla="*/ 10512972 w 10512972"/>
              <a:gd name="connsiteY3" fmla="*/ 5913547 h 5913547"/>
              <a:gd name="connsiteX4" fmla="*/ 0 w 10512972"/>
              <a:gd name="connsiteY4" fmla="*/ 5913547 h 5913547"/>
              <a:gd name="connsiteX5" fmla="*/ 0 w 10512972"/>
              <a:gd name="connsiteY5" fmla="*/ 0 h 5913547"/>
              <a:gd name="connsiteX0" fmla="*/ 0 w 10523482"/>
              <a:gd name="connsiteY0" fmla="*/ 0 h 5913547"/>
              <a:gd name="connsiteX1" fmla="*/ 10021347 w 10523482"/>
              <a:gd name="connsiteY1" fmla="*/ 0 h 5913547"/>
              <a:gd name="connsiteX2" fmla="*/ 10523482 w 10523482"/>
              <a:gd name="connsiteY2" fmla="*/ 502135 h 5913547"/>
              <a:gd name="connsiteX3" fmla="*/ 10512972 w 10523482"/>
              <a:gd name="connsiteY3" fmla="*/ 5913547 h 5913547"/>
              <a:gd name="connsiteX4" fmla="*/ 0 w 10523482"/>
              <a:gd name="connsiteY4" fmla="*/ 5913547 h 5913547"/>
              <a:gd name="connsiteX5" fmla="*/ 0 w 10523482"/>
              <a:gd name="connsiteY5" fmla="*/ 0 h 5913547"/>
              <a:gd name="connsiteX0" fmla="*/ 0 w 10523482"/>
              <a:gd name="connsiteY0" fmla="*/ 0 h 5913547"/>
              <a:gd name="connsiteX1" fmla="*/ 10021347 w 10523482"/>
              <a:gd name="connsiteY1" fmla="*/ 0 h 5913547"/>
              <a:gd name="connsiteX2" fmla="*/ 10523482 w 10523482"/>
              <a:gd name="connsiteY2" fmla="*/ 502135 h 5913547"/>
              <a:gd name="connsiteX3" fmla="*/ 10512972 w 10523482"/>
              <a:gd name="connsiteY3" fmla="*/ 4141784 h 5913547"/>
              <a:gd name="connsiteX4" fmla="*/ 0 w 10523482"/>
              <a:gd name="connsiteY4" fmla="*/ 5913547 h 5913547"/>
              <a:gd name="connsiteX5" fmla="*/ 0 w 10523482"/>
              <a:gd name="connsiteY5" fmla="*/ 0 h 5913547"/>
              <a:gd name="connsiteX0" fmla="*/ 10511 w 10533993"/>
              <a:gd name="connsiteY0" fmla="*/ 0 h 4199308"/>
              <a:gd name="connsiteX1" fmla="*/ 10031858 w 10533993"/>
              <a:gd name="connsiteY1" fmla="*/ 0 h 4199308"/>
              <a:gd name="connsiteX2" fmla="*/ 10533993 w 10533993"/>
              <a:gd name="connsiteY2" fmla="*/ 502135 h 4199308"/>
              <a:gd name="connsiteX3" fmla="*/ 10523483 w 10533993"/>
              <a:gd name="connsiteY3" fmla="*/ 4141784 h 4199308"/>
              <a:gd name="connsiteX4" fmla="*/ 0 w 10533993"/>
              <a:gd name="connsiteY4" fmla="*/ 4199308 h 4199308"/>
              <a:gd name="connsiteX5" fmla="*/ 10511 w 10533993"/>
              <a:gd name="connsiteY5" fmla="*/ 0 h 4199308"/>
              <a:gd name="connsiteX0" fmla="*/ 10511 w 10533993"/>
              <a:gd name="connsiteY0" fmla="*/ 0 h 4199308"/>
              <a:gd name="connsiteX1" fmla="*/ 10031858 w 10533993"/>
              <a:gd name="connsiteY1" fmla="*/ 0 h 4199308"/>
              <a:gd name="connsiteX2" fmla="*/ 10533993 w 10533993"/>
              <a:gd name="connsiteY2" fmla="*/ 502135 h 4199308"/>
              <a:gd name="connsiteX3" fmla="*/ 10512973 w 10533993"/>
              <a:gd name="connsiteY3" fmla="*/ 4164794 h 4199308"/>
              <a:gd name="connsiteX4" fmla="*/ 0 w 10533993"/>
              <a:gd name="connsiteY4" fmla="*/ 4199308 h 4199308"/>
              <a:gd name="connsiteX5" fmla="*/ 10511 w 10533993"/>
              <a:gd name="connsiteY5" fmla="*/ 0 h 4199308"/>
              <a:gd name="connsiteX0" fmla="*/ 10511 w 10533993"/>
              <a:gd name="connsiteY0" fmla="*/ 0 h 4176299"/>
              <a:gd name="connsiteX1" fmla="*/ 10031858 w 10533993"/>
              <a:gd name="connsiteY1" fmla="*/ 0 h 4176299"/>
              <a:gd name="connsiteX2" fmla="*/ 10533993 w 10533993"/>
              <a:gd name="connsiteY2" fmla="*/ 502135 h 4176299"/>
              <a:gd name="connsiteX3" fmla="*/ 10512973 w 10533993"/>
              <a:gd name="connsiteY3" fmla="*/ 4164794 h 4176299"/>
              <a:gd name="connsiteX4" fmla="*/ 0 w 10533993"/>
              <a:gd name="connsiteY4" fmla="*/ 4176299 h 4176299"/>
              <a:gd name="connsiteX5" fmla="*/ 10511 w 10533993"/>
              <a:gd name="connsiteY5" fmla="*/ 0 h 4176299"/>
              <a:gd name="connsiteX0" fmla="*/ 10511 w 10533993"/>
              <a:gd name="connsiteY0" fmla="*/ 0 h 4176300"/>
              <a:gd name="connsiteX1" fmla="*/ 10031858 w 10533993"/>
              <a:gd name="connsiteY1" fmla="*/ 0 h 4176300"/>
              <a:gd name="connsiteX2" fmla="*/ 10533993 w 10533993"/>
              <a:gd name="connsiteY2" fmla="*/ 502135 h 4176300"/>
              <a:gd name="connsiteX3" fmla="*/ 10523484 w 10533993"/>
              <a:gd name="connsiteY3" fmla="*/ 4176300 h 4176300"/>
              <a:gd name="connsiteX4" fmla="*/ 0 w 10533993"/>
              <a:gd name="connsiteY4" fmla="*/ 4176299 h 4176300"/>
              <a:gd name="connsiteX5" fmla="*/ 10511 w 10533993"/>
              <a:gd name="connsiteY5" fmla="*/ 0 h 4176300"/>
              <a:gd name="connsiteX0" fmla="*/ 10511 w 10533993"/>
              <a:gd name="connsiteY0" fmla="*/ 0 h 4176300"/>
              <a:gd name="connsiteX1" fmla="*/ 10031858 w 10533993"/>
              <a:gd name="connsiteY1" fmla="*/ 0 h 4176300"/>
              <a:gd name="connsiteX2" fmla="*/ 10533993 w 10533993"/>
              <a:gd name="connsiteY2" fmla="*/ 502135 h 4176300"/>
              <a:gd name="connsiteX3" fmla="*/ 10523484 w 10533993"/>
              <a:gd name="connsiteY3" fmla="*/ 4176300 h 4176300"/>
              <a:gd name="connsiteX4" fmla="*/ 0 w 10533993"/>
              <a:gd name="connsiteY4" fmla="*/ 4176299 h 4176300"/>
              <a:gd name="connsiteX5" fmla="*/ 10511 w 10533993"/>
              <a:gd name="connsiteY5" fmla="*/ 0 h 4176300"/>
              <a:gd name="connsiteX0" fmla="*/ 717 w 10524199"/>
              <a:gd name="connsiteY0" fmla="*/ 0 h 4176300"/>
              <a:gd name="connsiteX1" fmla="*/ 10022064 w 10524199"/>
              <a:gd name="connsiteY1" fmla="*/ 0 h 4176300"/>
              <a:gd name="connsiteX2" fmla="*/ 10524199 w 10524199"/>
              <a:gd name="connsiteY2" fmla="*/ 502135 h 4176300"/>
              <a:gd name="connsiteX3" fmla="*/ 10513690 w 10524199"/>
              <a:gd name="connsiteY3" fmla="*/ 4176300 h 4176300"/>
              <a:gd name="connsiteX4" fmla="*/ 4383 w 10524199"/>
              <a:gd name="connsiteY4" fmla="*/ 4176299 h 4176300"/>
              <a:gd name="connsiteX5" fmla="*/ 717 w 10524199"/>
              <a:gd name="connsiteY5" fmla="*/ 0 h 41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4199" h="4176300">
                <a:moveTo>
                  <a:pt x="717" y="0"/>
                </a:moveTo>
                <a:lnTo>
                  <a:pt x="10022064" y="0"/>
                </a:lnTo>
                <a:lnTo>
                  <a:pt x="10524199" y="502135"/>
                </a:lnTo>
                <a:cubicBezTo>
                  <a:pt x="10520696" y="2305939"/>
                  <a:pt x="10517193" y="2372496"/>
                  <a:pt x="10513690" y="4176300"/>
                </a:cubicBezTo>
                <a:lnTo>
                  <a:pt x="4383" y="4176299"/>
                </a:lnTo>
                <a:cubicBezTo>
                  <a:pt x="7887" y="2776530"/>
                  <a:pt x="-2787" y="1399769"/>
                  <a:pt x="717" y="0"/>
                </a:cubicBezTo>
                <a:close/>
              </a:path>
            </a:pathLst>
          </a:custGeom>
          <a:solidFill>
            <a:schemeClr val="tx1">
              <a:alpha val="653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917928D-AF62-1684-D9BA-6026A9777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74" y="496421"/>
            <a:ext cx="10234864" cy="590549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B7A72-1E3D-4809-BA49-5CCBBF5292D1}"/>
              </a:ext>
            </a:extLst>
          </p:cNvPr>
          <p:cNvCxnSpPr/>
          <p:nvPr/>
        </p:nvCxnSpPr>
        <p:spPr>
          <a:xfrm>
            <a:off x="7503459" y="1492624"/>
            <a:ext cx="1452282" cy="0"/>
          </a:xfrm>
          <a:prstGeom prst="line">
            <a:avLst/>
          </a:prstGeom>
          <a:ln w="50800">
            <a:solidFill>
              <a:srgbClr val="F70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87A86D-2DE9-2917-620F-E87D68645535}"/>
              </a:ext>
            </a:extLst>
          </p:cNvPr>
          <p:cNvSpPr txBox="1"/>
          <p:nvPr/>
        </p:nvSpPr>
        <p:spPr>
          <a:xfrm>
            <a:off x="8148918" y="753035"/>
            <a:ext cx="217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7034B"/>
                </a:solidFill>
                <a:latin typeface="Roboto Mono" pitchFamily="49" charset="0"/>
                <a:ea typeface="Roboto Mono" pitchFamily="49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60190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191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 Light</vt:lpstr>
      <vt:lpstr>Roboto Medium</vt:lpstr>
      <vt:lpstr>Roboto Mono</vt:lpstr>
      <vt:lpstr>Office Theme</vt:lpstr>
      <vt:lpstr>Welcome:  The Critical Role of IT Admins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Welcome:  The Critical Role of IT Admins</dc:title>
  <dc:creator>Jonathan Crowe</dc:creator>
  <cp:lastModifiedBy>Jonathan Crowe</cp:lastModifiedBy>
  <cp:revision>1</cp:revision>
  <dcterms:created xsi:type="dcterms:W3CDTF">2023-05-26T14:39:22Z</dcterms:created>
  <dcterms:modified xsi:type="dcterms:W3CDTF">2023-05-26T14:42:47Z</dcterms:modified>
</cp:coreProperties>
</file>